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entury Gothic"/>
        <a:ea typeface="Century Gothic"/>
        <a:cs typeface="Century Gothic"/>
        <a:sym typeface="Century Gothic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3CACA"/>
          </a:solidFill>
        </a:fill>
      </a:tcStyle>
    </a:wholeTbl>
    <a:band2H>
      <a:tcTxStyle b="def" i="def"/>
      <a:tcStyle>
        <a:tcBdr/>
        <a:fill>
          <a:solidFill>
            <a:srgbClr val="F2E7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entury Gothic"/>
          <a:ea typeface="Century Gothic"/>
          <a:cs typeface="Century Gothic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entury Gothic"/>
          <a:ea typeface="Century Gothic"/>
          <a:cs typeface="Century Gothic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5" name="Shape 5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n-lt"/>
        <a:ea typeface="+mn-ea"/>
        <a:cs typeface="+mn-cs"/>
        <a:sym typeface="Helvetica Neue"/>
      </a:defRPr>
    </a:lvl1pPr>
    <a:lvl2pPr indent="228600" latinLnBrk="0">
      <a:defRPr>
        <a:latin typeface="+mn-lt"/>
        <a:ea typeface="+mn-ea"/>
        <a:cs typeface="+mn-cs"/>
        <a:sym typeface="Helvetica Neue"/>
      </a:defRPr>
    </a:lvl2pPr>
    <a:lvl3pPr indent="457200" latinLnBrk="0">
      <a:defRPr>
        <a:latin typeface="+mn-lt"/>
        <a:ea typeface="+mn-ea"/>
        <a:cs typeface="+mn-cs"/>
        <a:sym typeface="Helvetica Neue"/>
      </a:defRPr>
    </a:lvl3pPr>
    <a:lvl4pPr indent="685800" latinLnBrk="0">
      <a:defRPr>
        <a:latin typeface="+mn-lt"/>
        <a:ea typeface="+mn-ea"/>
        <a:cs typeface="+mn-cs"/>
        <a:sym typeface="Helvetica Neue"/>
      </a:defRPr>
    </a:lvl4pPr>
    <a:lvl5pPr indent="914400" latinLnBrk="0">
      <a:defRPr>
        <a:latin typeface="+mn-lt"/>
        <a:ea typeface="+mn-ea"/>
        <a:cs typeface="+mn-cs"/>
        <a:sym typeface="Helvetica Neue"/>
      </a:defRPr>
    </a:lvl5pPr>
    <a:lvl6pPr indent="1143000" latinLnBrk="0">
      <a:defRPr>
        <a:latin typeface="+mn-lt"/>
        <a:ea typeface="+mn-ea"/>
        <a:cs typeface="+mn-cs"/>
        <a:sym typeface="Helvetica Neue"/>
      </a:defRPr>
    </a:lvl6pPr>
    <a:lvl7pPr indent="1371600" latinLnBrk="0">
      <a:defRPr>
        <a:latin typeface="+mn-lt"/>
        <a:ea typeface="+mn-ea"/>
        <a:cs typeface="+mn-cs"/>
        <a:sym typeface="Helvetica Neue"/>
      </a:defRPr>
    </a:lvl7pPr>
    <a:lvl8pPr indent="1600200" latinLnBrk="0">
      <a:defRPr>
        <a:latin typeface="+mn-lt"/>
        <a:ea typeface="+mn-ea"/>
        <a:cs typeface="+mn-cs"/>
        <a:sym typeface="Helvetica Neue"/>
      </a:defRPr>
    </a:lvl8pPr>
    <a:lvl9pPr indent="1828800" latinLnBrk="0">
      <a:defRPr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“"/>
          <p:cNvSpPr txBox="1"/>
          <p:nvPr/>
        </p:nvSpPr>
        <p:spPr>
          <a:xfrm>
            <a:off x="674687" y="971550"/>
            <a:ext cx="600076" cy="1996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457200">
              <a:defRPr sz="12200">
                <a:solidFill>
                  <a:srgbClr val="8AD0D6"/>
                </a:solidFill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25" name="”"/>
          <p:cNvSpPr txBox="1"/>
          <p:nvPr/>
        </p:nvSpPr>
        <p:spPr>
          <a:xfrm>
            <a:off x="6999287" y="2613025"/>
            <a:ext cx="601663" cy="1996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 defTabSz="457200">
              <a:defRPr sz="12200">
                <a:solidFill>
                  <a:srgbClr val="8AD0D6"/>
                </a:solidFill>
              </a:defRPr>
            </a:lvl1pPr>
          </a:lstStyle>
          <a:p>
            <a:pPr/>
            <a:r>
              <a:t>”</a:t>
            </a:r>
          </a:p>
        </p:txBody>
      </p:sp>
      <p:sp>
        <p:nvSpPr>
          <p:cNvPr id="26" name="Texto do Título"/>
          <p:cNvSpPr txBox="1"/>
          <p:nvPr>
            <p:ph type="title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27" name="Nível de Corpo Um…"/>
          <p:cNvSpPr txBox="1"/>
          <p:nvPr>
            <p:ph type="body" idx="1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o do Título"/>
          <p:cNvSpPr txBox="1"/>
          <p:nvPr>
            <p:ph type="title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6" name="Nível de Corpo Um…"/>
          <p:cNvSpPr txBox="1"/>
          <p:nvPr>
            <p:ph type="body" idx="1"/>
          </p:nvPr>
        </p:nvSpPr>
        <p:spPr>
          <a:xfrm>
            <a:off x="1216025" y="1980406"/>
            <a:ext cx="6711950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ha"/>
          <p:cNvSpPr/>
          <p:nvPr/>
        </p:nvSpPr>
        <p:spPr>
          <a:xfrm flipH="1">
            <a:off x="2795587" y="2133600"/>
            <a:ext cx="1" cy="3962400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5" name="Linha"/>
          <p:cNvSpPr/>
          <p:nvPr/>
        </p:nvSpPr>
        <p:spPr>
          <a:xfrm flipH="1">
            <a:off x="5222875" y="2133600"/>
            <a:ext cx="1" cy="3967163"/>
          </a:xfrm>
          <a:prstGeom prst="line">
            <a:avLst/>
          </a:prstGeom>
          <a:ln w="12700" cap="rnd">
            <a:solidFill>
              <a:srgbClr val="8AD0D6">
                <a:alpha val="39999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6" name="Texto do Título"/>
          <p:cNvSpPr txBox="1"/>
          <p:nvPr>
            <p:ph type="title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47" name="Nível de Corpo Um…"/>
          <p:cNvSpPr txBox="1"/>
          <p:nvPr>
            <p:ph type="body" idx="1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slideLayout" Target="../slideLayouts/slideLayout1.xml"/><Relationship Id="rId9" Type="http://schemas.openxmlformats.org/officeDocument/2006/relationships/slideLayout" Target="../slideLayouts/slideLayout2.xml"/><Relationship Id="rId10" Type="http://schemas.openxmlformats.org/officeDocument/2006/relationships/slideLayout" Target="../slideLayouts/slideLayout3.xml"/><Relationship Id="rId11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97612" y="1676400"/>
            <a:ext cx="2822576" cy="28225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88012" y="-457200"/>
            <a:ext cx="1603376" cy="1603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97612" y="6096000"/>
            <a:ext cx="993776" cy="993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.png" descr="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152400" y="2670175"/>
            <a:ext cx="4187825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.png" descr="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841375" y="2895600"/>
            <a:ext cx="2365375" cy="236537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tângulo"/>
          <p:cNvSpPr/>
          <p:nvPr/>
        </p:nvSpPr>
        <p:spPr>
          <a:xfrm>
            <a:off x="7745412" y="0"/>
            <a:ext cx="685801" cy="110013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ffectLst>
            <a:outerShdw sx="100000" sy="100000" kx="0" ky="0" algn="b" rotWithShape="0" blurRad="38100" dist="25400" dir="5400000">
              <a:srgbClr val="808080">
                <a:alpha val="44999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8" name="Texto do Título"/>
          <p:cNvSpPr txBox="1"/>
          <p:nvPr>
            <p:ph type="title"/>
          </p:nvPr>
        </p:nvSpPr>
        <p:spPr>
          <a:xfrm>
            <a:off x="457200" y="274637"/>
            <a:ext cx="8229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Texto do Título</a:t>
            </a:r>
          </a:p>
        </p:txBody>
      </p:sp>
      <p:sp>
        <p:nvSpPr>
          <p:cNvPr id="9" name="Nível de Corpo Um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0" name="Número do Slide"/>
          <p:cNvSpPr txBox="1"/>
          <p:nvPr>
            <p:ph type="sldNum" sz="quarter" idx="2"/>
          </p:nvPr>
        </p:nvSpPr>
        <p:spPr>
          <a:xfrm>
            <a:off x="7831231" y="540384"/>
            <a:ext cx="498288" cy="523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ctr" defTabSz="457200">
              <a:defRPr sz="28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8"/>
    <p:sldLayoutId id="2147483650" r:id="rId9"/>
    <p:sldLayoutId id="2147483651" r:id="rId10"/>
    <p:sldLayoutId id="2147483652" r:id="rId11"/>
  </p:sldLayoutIdLst>
  <p:transition xmlns:p14="http://schemas.microsoft.com/office/powerpoint/2010/main" spd="med" advClick="1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4572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9144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13716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182880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200" u="none">
          <a:ln>
            <a:noFill/>
          </a:ln>
          <a:solidFill>
            <a:srgbClr val="EBEBEB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774700" marR="0" indent="-3175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1200150" marR="0" indent="-28575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698171" marR="0" indent="-326571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20828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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5400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•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972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•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544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•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911600" marR="0" indent="-254000" algn="l" defTabSz="457200" rtl="0" latinLnBrk="0">
        <a:lnSpc>
          <a:spcPct val="100000"/>
        </a:lnSpc>
        <a:spcBef>
          <a:spcPts val="1000"/>
        </a:spcBef>
        <a:spcAft>
          <a:spcPts val="0"/>
        </a:spcAft>
        <a:buClr>
          <a:srgbClr val="8AD0D6"/>
        </a:buClr>
        <a:buSzPct val="80000"/>
        <a:buFontTx/>
        <a:buChar char="•"/>
        <a:tabLst/>
        <a:defRPr b="0" baseline="0" cap="none" i="0" spc="0" strike="noStrike" sz="2000" u="none">
          <a:ln>
            <a:noFill/>
          </a:ln>
          <a:solidFill>
            <a:srgbClr val="FFFFFF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4572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9144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13716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182880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ENCHIMENTO DO ESPÍRITO SANTO"/>
          <p:cNvSpPr txBox="1"/>
          <p:nvPr>
            <p:ph type="title" idx="4294967295"/>
          </p:nvPr>
        </p:nvSpPr>
        <p:spPr>
          <a:xfrm>
            <a:off x="866775" y="1447800"/>
            <a:ext cx="6619875" cy="3328988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ENCHIMENTO DO ESPÍRITO SANTO</a:t>
            </a:r>
          </a:p>
        </p:txBody>
      </p:sp>
      <p:sp>
        <p:nvSpPr>
          <p:cNvPr id="58" name="Encontro com Deus…"/>
          <p:cNvSpPr txBox="1"/>
          <p:nvPr>
            <p:ph type="body" sz="quarter" idx="4294967295"/>
          </p:nvPr>
        </p:nvSpPr>
        <p:spPr>
          <a:xfrm>
            <a:off x="866775" y="4776787"/>
            <a:ext cx="6619875" cy="86201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0" indent="0">
              <a:lnSpc>
                <a:spcPct val="80000"/>
              </a:lnSpc>
              <a:buSzTx/>
              <a:buFont typeface="Wingdings 3"/>
              <a:buNone/>
              <a:defRPr>
                <a:solidFill>
                  <a:srgbClr val="8AD0D6"/>
                </a:solidFill>
              </a:defRPr>
            </a:pPr>
            <a:r>
              <a:t>Encontro com Deus</a:t>
            </a:r>
          </a:p>
          <a:p>
            <a:pPr marL="0" indent="0">
              <a:lnSpc>
                <a:spcPct val="80000"/>
              </a:lnSpc>
              <a:buSzTx/>
              <a:buFont typeface="Wingdings 3"/>
              <a:buNone/>
              <a:defRPr sz="1600">
                <a:solidFill>
                  <a:srgbClr val="8AD0D6"/>
                </a:solidFill>
              </a:defRPr>
            </a:pPr>
            <a:r>
              <a:t>Maiores informações sobre este tema: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EBEMOS O ESPÍRITO SANTO COMO VIDA E COMO REVESTIMEN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9184">
              <a:defRPr sz="3024"/>
            </a:lvl1pPr>
          </a:lstStyle>
          <a:p>
            <a:pPr/>
            <a:r>
              <a:t>RECEBEMOS O ESPÍRITO SANTO COMO VIDA E COMO REVESTIMENTO</a:t>
            </a:r>
          </a:p>
        </p:txBody>
      </p:sp>
      <p:sp>
        <p:nvSpPr>
          <p:cNvPr id="61" name="COMO VIDA. João 20:22.…"/>
          <p:cNvSpPr txBox="1"/>
          <p:nvPr>
            <p:ph type="body" idx="1"/>
          </p:nvPr>
        </p:nvSpPr>
        <p:spPr>
          <a:xfrm>
            <a:off x="827087" y="1980406"/>
            <a:ext cx="7489826" cy="41957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rPr b="1"/>
              <a:t>COMO VIDA. </a:t>
            </a:r>
            <a:r>
              <a:rPr b="1" u="sng"/>
              <a:t>João 20:22</a:t>
            </a:r>
            <a:r>
              <a:rPr b="1"/>
              <a:t>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Esta passagem aconteceu antes do pentecostes. Jesus soprou o espirito como vida. Você recebe o espírito como vida no dia em que você confessa a Jesus como Senhor e salvador de sua vida. 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 b="1">
                <a:latin typeface="+mj-lt"/>
                <a:ea typeface="+mj-ea"/>
                <a:cs typeface="+mj-cs"/>
                <a:sym typeface="Helvetica"/>
              </a:defRPr>
            </a:pPr>
            <a:r>
              <a:t>COMO REVESTIMENTO.  </a:t>
            </a:r>
            <a:r>
              <a:rPr u="sng"/>
              <a:t>Atos 1:8, Lucas 24:49</a:t>
            </a:r>
            <a:r>
              <a:t>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O texto de Lucas relata que Jesus envia seu Espírito sobre nós para que sejamos revestidos</a:t>
            </a:r>
            <a:r>
              <a:rPr b="1"/>
              <a:t>. </a:t>
            </a:r>
            <a:endParaRPr b="1"/>
          </a:p>
          <a:p>
            <a:pPr marL="0" indent="0">
              <a:spcBef>
                <a:spcPts val="0"/>
              </a:spcBef>
              <a:buClrTx/>
              <a:buSzTx/>
              <a:buNone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Um é o revestimento interior como vida, o outro e o revestimento exterior, eles tem funções distintas. 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No primeiro momento precisamos do Espírito como vida, pois precisamos nos alimentar dele, mas também precisamos de um revestimento que nos dá autoridade.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Imagine que um guarda sai sem sua farda de casa e para em frente a um carro e pede para ele parar. Seria perigoso! Mas se o mesmo acontece com o guarda fardado o carro iria para, pois a farda lhe da autoridade."/>
          <p:cNvSpPr txBox="1"/>
          <p:nvPr>
            <p:ph type="title"/>
          </p:nvPr>
        </p:nvSpPr>
        <p:spPr>
          <a:xfrm>
            <a:off x="1043781" y="1404937"/>
            <a:ext cx="7056438" cy="4048126"/>
          </a:xfrm>
          <a:prstGeom prst="rect">
            <a:avLst/>
          </a:prstGeom>
        </p:spPr>
        <p:txBody>
          <a:bodyPr anchor="ctr"/>
          <a:lstStyle/>
          <a:p>
            <a:pPr algn="ctr" defTabSz="452627">
              <a:defRPr sz="3366">
                <a:solidFill>
                  <a:srgbClr val="FFFFFF"/>
                </a:solidFill>
              </a:defRPr>
            </a:pPr>
            <a:r>
              <a:rPr b="1"/>
              <a:t>I</a:t>
            </a:r>
            <a:r>
              <a:t>magine que um guarda sai sem sua farda de casa e para em frente a um carro e pede para ele parar. Seria perigoso! Mas se o mesmo acontece com o guarda fardado o carro iria para, pois a farda lhe da autoridade.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66" name="QUEM É O ESPÍRITO SANTO?…"/>
          <p:cNvSpPr txBox="1"/>
          <p:nvPr>
            <p:ph type="body" idx="4294967295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33400" indent="-533400">
              <a:lnSpc>
                <a:spcPct val="80000"/>
              </a:lnSpc>
              <a:defRPr sz="2400"/>
            </a:pPr>
            <a:r>
              <a:t>QUEM É O ESPÍRITO SANTO?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</a:pPr>
            <a:r>
              <a:t>É uma Pessoa, que se entristece, que se apaga, sente ciúmes, tem sentimentos ao ponto de gemer de forma inexprimível;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</a:pPr>
            <a:r>
              <a:t>É Deus – (usar uma fruta) – Deus, a melancia inteira, que não se pode ver por dentro. Jesus, a fatia da melancia que revelou como ela era por dentro. O Espírito Santo, o suco da melancia que você pode experimentar o sabor ao beber.</a:t>
            </a:r>
          </a:p>
          <a:p>
            <a:pPr marL="533400" indent="-533400">
              <a:lnSpc>
                <a:spcPct val="80000"/>
              </a:lnSpc>
              <a:defRPr sz="2400"/>
            </a:pPr>
            <a:r>
              <a:t>É o paracleto, ou seja, o ajudador no caminho. O consolador é um ajudador como aquele que ajuda alguém com a perna quebrada.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69" name="É UMA PROMESSA…"/>
          <p:cNvSpPr txBox="1"/>
          <p:nvPr>
            <p:ph type="body" idx="4294967295"/>
          </p:nvPr>
        </p:nvSpPr>
        <p:spPr>
          <a:xfrm>
            <a:off x="827087" y="1908175"/>
            <a:ext cx="7489826" cy="434022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474726" indent="-474726" defTabSz="406908">
              <a:lnSpc>
                <a:spcPct val="80000"/>
              </a:lnSpc>
              <a:spcBef>
                <a:spcPts val="800"/>
              </a:spcBef>
              <a:defRPr sz="2225"/>
            </a:pPr>
            <a:r>
              <a:t>É UMA PROMESSA</a:t>
            </a:r>
          </a:p>
          <a:p>
            <a:pPr lvl="1" marL="813816" indent="-406908" defTabSz="406908">
              <a:lnSpc>
                <a:spcPct val="80000"/>
              </a:lnSpc>
              <a:spcBef>
                <a:spcPts val="0"/>
              </a:spcBef>
              <a:defRPr b="1" sz="2225"/>
            </a:pPr>
            <a:r>
              <a:t>Feita através de Joel 2:28, 29</a:t>
            </a:r>
          </a:p>
          <a:p>
            <a:pPr lvl="2" marL="1152905" indent="-339089" defTabSz="406908">
              <a:lnSpc>
                <a:spcPct val="80000"/>
              </a:lnSpc>
              <a:spcBef>
                <a:spcPts val="0"/>
              </a:spcBef>
              <a:defRPr sz="2225"/>
            </a:pPr>
            <a:r>
              <a:t>“E acontecerá, depois, que derramarei o meu Espírito sobre toda a carne; vossos filhos e vossas filhas profetizarão, vossos velhos sonharão, e vossos jovens terão visões;29  até sobre os servos e sobre as servas derramarei o meu Espírito naqueles dias.</a:t>
            </a:r>
          </a:p>
          <a:p>
            <a:pPr lvl="1" marL="813816" indent="-406908" defTabSz="406908">
              <a:lnSpc>
                <a:spcPct val="80000"/>
              </a:lnSpc>
              <a:spcBef>
                <a:spcPts val="0"/>
              </a:spcBef>
              <a:defRPr sz="2225"/>
            </a:pPr>
            <a:r>
              <a:t>É para toda a carne;</a:t>
            </a:r>
          </a:p>
          <a:p>
            <a:pPr lvl="1" marL="813816" indent="-406908" defTabSz="406908">
              <a:lnSpc>
                <a:spcPct val="80000"/>
              </a:lnSpc>
              <a:spcBef>
                <a:spcPts val="0"/>
              </a:spcBef>
              <a:defRPr sz="2225"/>
            </a:pPr>
            <a:r>
              <a:t>É para todos aqueles que ainda estão longe – At. 2:39;</a:t>
            </a:r>
          </a:p>
          <a:p>
            <a:pPr lvl="2" marL="1152905" indent="-339089" defTabSz="406908">
              <a:lnSpc>
                <a:spcPct val="80000"/>
              </a:lnSpc>
              <a:spcBef>
                <a:spcPts val="0"/>
              </a:spcBef>
              <a:defRPr sz="2225"/>
            </a:pPr>
            <a:r>
              <a:t>“Pois para vós outros é a promessa, para vossos filhos e para todos os que ainda estão longe, isto é, para quantos o Senhor, nosso Deus, chamar.”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72" name="É PELA FÉ…"/>
          <p:cNvSpPr txBox="1"/>
          <p:nvPr>
            <p:ph type="body" idx="4294967295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33400" indent="-533400">
              <a:lnSpc>
                <a:spcPct val="70000"/>
              </a:lnSpc>
              <a:defRPr sz="1700"/>
            </a:pPr>
            <a:r>
              <a:t>É PELA FÉ</a:t>
            </a:r>
          </a:p>
          <a:p>
            <a:pPr marL="533400" indent="-533400">
              <a:lnSpc>
                <a:spcPct val="70000"/>
              </a:lnSpc>
              <a:defRPr sz="1700"/>
            </a:pPr>
            <a:r>
              <a:t>Paulo pergunta se já receberam o E.S. quando crestes – 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At. 19:22  “perguntou-lhes: Recebestes, porventura, o Espírito Santo quando crestes? Ao que lhe responderam: Pelo contrário, nem mesmo ouvimos que existe o Espírito Santo.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3  Então, Paulo perguntou: Em que, pois, fostes batizados? Responderam: No batismo de João.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4  Disse-lhes Paulo: João realizou batismo de arrependimento, dizendo ao povo que cresse naquele que vinha depois dele, a saber, em Jesus.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5  Eles, tendo ouvido isto, foram batizados em o nome do Senhor Jesus.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6  E, impondo-lhes Paulo as mãos, veio sobre eles o Espírito Santo; e tanto falavam em línguas como profetizavam.</a:t>
            </a:r>
          </a:p>
          <a:p>
            <a:pPr lvl="1" marL="914400" indent="-457200">
              <a:lnSpc>
                <a:spcPct val="70000"/>
              </a:lnSpc>
              <a:spcBef>
                <a:spcPts val="0"/>
              </a:spcBef>
              <a:defRPr sz="1500"/>
            </a:pPr>
            <a:r>
              <a:t>7  Eram, ao todo, uns doze homens.</a:t>
            </a:r>
          </a:p>
          <a:p>
            <a:pPr marL="533400" indent="-533400">
              <a:lnSpc>
                <a:spcPct val="70000"/>
              </a:lnSpc>
              <a:defRPr sz="1700"/>
            </a:pPr>
            <a:r>
              <a:t>Não se recebe pelo que estou sentindo, mas pelo que está escrito na Palavra de Deus.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75" name="POR QUE SER CHEIO ESPÍRITO SANTO…"/>
          <p:cNvSpPr txBox="1"/>
          <p:nvPr>
            <p:ph type="body" idx="4294967295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33400" indent="-533400">
              <a:lnSpc>
                <a:spcPct val="90000"/>
              </a:lnSpc>
              <a:defRPr sz="2200"/>
            </a:pPr>
            <a:r>
              <a:t>POR QUE SER CHEIO ESPÍRITO SANTO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Para nos conduzir a toda a verdade – Jo. 16:13;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Para convencer do pecado, da justiça e do juízo – Jo. 16:8;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Para glorificar a Jesus – Jo. 16:14;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Ele nos faz lembrar de todas as coisas... – Jo. 14:14:26;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Por que é um mandamento – Ef. 5:18;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O Espírito Santo também é para discípulos antigos, não somente para o novos – At. 19:1-4</a:t>
            </a:r>
          </a:p>
          <a:p>
            <a:pPr lvl="1" marL="914400" indent="-457200">
              <a:lnSpc>
                <a:spcPct val="90000"/>
              </a:lnSpc>
              <a:spcBef>
                <a:spcPts val="0"/>
              </a:spcBef>
              <a:defRPr sz="1900"/>
            </a:pPr>
            <a:r>
              <a:t>O poder do E.S é para quem quer testemunhar – At. 1:8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78" name="COMO SER CHEIO DO ESPÍRITO SANTO…"/>
          <p:cNvSpPr txBox="1"/>
          <p:nvPr>
            <p:ph type="body" idx="4294967295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33400" indent="-533400">
              <a:lnSpc>
                <a:spcPct val="80000"/>
              </a:lnSpc>
            </a:pPr>
            <a:r>
              <a:t>COMO SER CHEIO DO ESPÍRITO SANTO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  <a:defRPr sz="1800"/>
            </a:pPr>
            <a:r>
              <a:t>É preciso abrir a boca - At. 2:1-4 (o Espírito Santo não falará por você, o papel dEle é conceder línguas estranhas, mas é você quem deve libera-las com sua boca);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  <a:defRPr sz="1800"/>
            </a:pPr>
            <a:r>
              <a:t>Não espere que você entre em êxtase, ou sinta algo sobrenatural. É pela fé que você recebe.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  <a:defRPr sz="1800"/>
            </a:pPr>
            <a:r>
              <a:t>Não seja um expectador, concentre-se;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  <a:defRPr sz="1800"/>
            </a:pPr>
            <a:r>
              <a:t>Não fique ansioso.</a:t>
            </a:r>
          </a:p>
          <a:p>
            <a:pPr lvl="1" marL="914400" indent="-457200">
              <a:lnSpc>
                <a:spcPct val="80000"/>
              </a:lnSpc>
              <a:spcBef>
                <a:spcPts val="0"/>
              </a:spcBef>
              <a:defRPr sz="1800"/>
            </a:pPr>
            <a:r>
              <a:t>Apenas creia, abra a sua boca e busque;</a:t>
            </a:r>
          </a:p>
          <a:p>
            <a:pPr marL="533400" indent="-533400">
              <a:lnSpc>
                <a:spcPct val="80000"/>
              </a:lnSpc>
            </a:pPr>
            <a:r>
              <a:t>Necessariamente, não precisa que alguém ore com você. É você e Deus. Depende da sua sede. Depende do tamanho do recipiente que você tem para retê-lo.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MO SER CHEIO DO ESPÍRITO SANTO"/>
          <p:cNvSpPr txBox="1"/>
          <p:nvPr>
            <p:ph type="title" idx="4294967295"/>
          </p:nvPr>
        </p:nvSpPr>
        <p:spPr>
          <a:xfrm>
            <a:off x="484187" y="452437"/>
            <a:ext cx="7056438" cy="1400176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>
              <a:defRPr sz="3200"/>
            </a:lvl1pPr>
          </a:lstStyle>
          <a:p>
            <a:pPr/>
            <a:r>
              <a:t>COMO SER CHEIO DO ESPÍRITO SANTO</a:t>
            </a:r>
          </a:p>
        </p:txBody>
      </p:sp>
      <p:sp>
        <p:nvSpPr>
          <p:cNvPr id="81" name="O QUE IMPEDE DE RECEBER O ESPÍRITO SANTO…"/>
          <p:cNvSpPr txBox="1"/>
          <p:nvPr>
            <p:ph type="body" idx="4294967295"/>
          </p:nvPr>
        </p:nvSpPr>
        <p:spPr>
          <a:xfrm>
            <a:off x="827087" y="2052637"/>
            <a:ext cx="6711951" cy="4195763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 marL="533400" indent="-533400"/>
            <a:r>
              <a:t>O QUE IMPEDE DE RECEBER O ESPÍRITO SANTO</a:t>
            </a:r>
          </a:p>
          <a:p>
            <a:pPr lvl="1" marL="914400" indent="-457200">
              <a:spcBef>
                <a:spcPts val="0"/>
              </a:spcBef>
              <a:defRPr sz="1800"/>
            </a:pPr>
            <a:r>
              <a:t>O pecado;</a:t>
            </a:r>
          </a:p>
          <a:p>
            <a:pPr lvl="1" marL="914400" indent="-457200">
              <a:spcBef>
                <a:spcPts val="0"/>
              </a:spcBef>
              <a:defRPr sz="1800"/>
            </a:pPr>
            <a:r>
              <a:t>A incredulidade;</a:t>
            </a:r>
          </a:p>
          <a:p>
            <a:pPr lvl="1" marL="914400" indent="-457200">
              <a:spcBef>
                <a:spcPts val="0"/>
              </a:spcBef>
              <a:defRPr sz="1800"/>
            </a:pPr>
            <a:r>
              <a:t>A religiosidade</a:t>
            </a:r>
          </a:p>
          <a:p>
            <a:pPr lvl="1" marL="914400" indent="-457200">
              <a:spcBef>
                <a:spcPts val="0"/>
              </a:spcBef>
              <a:defRPr sz="1800"/>
            </a:pPr>
            <a:r>
              <a:t>A indiferença.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Íon">
  <a:themeElements>
    <a:clrScheme name="Í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01513"/>
      </a:accent1>
      <a:accent2>
        <a:srgbClr val="EA631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Íon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Íon">
  <a:themeElements>
    <a:clrScheme name="Í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01513"/>
      </a:accent1>
      <a:accent2>
        <a:srgbClr val="EA631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Íon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Í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entury Gothic"/>
            <a:ea typeface="Century Gothic"/>
            <a:cs typeface="Century Gothic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