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media1.mp4" ContentType="video/unknown"/>
  <Override PartName="/ppt/notesSlides/notesSlide3.xml" ContentType="application/vnd.openxmlformats-officedocument.presentationml.notesSlide+xml"/>
  <Override PartName="/ppt/media/media2.mp4" ContentType="vide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DDDBCF"/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AC9C8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4C8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78889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7888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DBDBD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8F2817"/>
              </a:solidFill>
              <a:prstDash val="solid"/>
              <a:miter lim="400000"/>
            </a:ln>
          </a:bottom>
          <a:insideH>
            <a:ln w="12700" cap="flat">
              <a:solidFill>
                <a:srgbClr val="8F281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8341D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EE0"/>
          </a:solidFill>
        </a:fill>
      </a:tcStyle>
    </a:wholeTbl>
    <a:band2H>
      <a:tcTxStyle b="def" i="def"/>
      <a:tcStyle>
        <a:tcBdr/>
        <a:fill>
          <a:solidFill>
            <a:srgbClr val="F0EEE0">
              <a:alpha val="93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solidFill>
                <a:srgbClr val="5F5857"/>
              </a:solidFill>
              <a:prstDash val="solid"/>
              <a:miter lim="400000"/>
            </a:ln>
          </a:left>
          <a:right>
            <a:ln w="25400" cap="flat">
              <a:solidFill>
                <a:srgbClr val="AC9C88"/>
              </a:solidFill>
              <a:prstDash val="solid"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F5857"/>
              </a:solidFill>
              <a:prstDash val="solid"/>
              <a:miter lim="400000"/>
            </a:ln>
          </a:bottom>
          <a:insideH>
            <a:ln w="12700" cap="flat">
              <a:solidFill>
                <a:srgbClr val="97231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585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1401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EE0"/>
          </a:solidFill>
        </a:fill>
      </a:tcStyle>
    </a:wholeTbl>
    <a:band2H>
      <a:tcTxStyle b="def" i="def"/>
      <a:tcStyle>
        <a:tcBdr/>
        <a:fill>
          <a:solidFill>
            <a:srgbClr val="F0EEE0">
              <a:alpha val="93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4C8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2912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4AA2A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58585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6B5C3">
              <a:alpha val="14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9F9F9F"/>
              </a:solidFill>
              <a:prstDash val="solid"/>
              <a:miter lim="400000"/>
            </a:ln>
          </a:left>
          <a:right>
            <a:ln w="12700" cap="flat">
              <a:solidFill>
                <a:srgbClr val="9F9F9F"/>
              </a:solidFill>
              <a:prstDash val="solid"/>
              <a:miter lim="400000"/>
            </a:ln>
          </a:right>
          <a:top>
            <a:ln w="12700" cap="flat">
              <a:solidFill>
                <a:srgbClr val="9F9F9F"/>
              </a:solidFill>
              <a:prstDash val="solid"/>
              <a:miter lim="400000"/>
            </a:ln>
          </a:top>
          <a:bottom>
            <a:ln w="12700" cap="flat">
              <a:solidFill>
                <a:srgbClr val="9F9F9F"/>
              </a:solidFill>
              <a:prstDash val="solid"/>
              <a:miter lim="400000"/>
            </a:ln>
          </a:bottom>
          <a:insideH>
            <a:ln w="12700" cap="flat">
              <a:solidFill>
                <a:srgbClr val="9F9F9F"/>
              </a:solidFill>
              <a:prstDash val="solid"/>
              <a:miter lim="400000"/>
            </a:ln>
          </a:insideH>
          <a:insideV>
            <a:ln w="12700" cap="flat">
              <a:solidFill>
                <a:srgbClr val="9F9F9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979">
              <a:alpha val="38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ABABA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25A5D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B8B8B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25A5D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B8B8B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979">
              <a:alpha val="25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1" name="Shape 14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6" name="Shape 14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Deus é loucamente apaixonado por você, Ele nos ama incondicionalmente.</a:t>
            </a:r>
          </a:p>
          <a:p>
            <a:pPr/>
            <a:r>
              <a:t>Sendo assim, o que poderia nos impedir de ter um real encontro com Ele nesse final de semana?</a:t>
            </a:r>
          </a:p>
          <a:p>
            <a:pPr>
              <a:defRPr u="sng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JUSTIÇA PRÓPRIA</a:t>
            </a:r>
          </a:p>
          <a:p>
            <a:pPr/>
            <a:r>
              <a:t>Sabe aquele sentimento de “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eu mereço</a:t>
            </a:r>
            <a:r>
              <a:t>”, “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não sou tão mal assim</a:t>
            </a:r>
            <a:r>
              <a:t>”, “</a:t>
            </a:r>
            <a:r>
              <a:rPr>
                <a:latin typeface="Avenir Book Oblique"/>
                <a:ea typeface="Avenir Book Oblique"/>
                <a:cs typeface="Avenir Book Oblique"/>
                <a:sym typeface="Avenir Book Oblique"/>
              </a:rPr>
              <a:t>eu dou conta de agradar a Deus</a:t>
            </a:r>
            <a:r>
              <a:t>”, pois é, isso é justiça própria.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0" name="Shape 15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Todas as vezes que tentamos atingir o padrão de Deus para entrar no céu, todas as vezes que tentamos fazer a sua vontade pelas nossas forças o resultado é esse aqui…</a:t>
            </a:r>
          </a:p>
          <a:p>
            <a:pPr>
              <a:defRPr u="sng">
                <a:latin typeface="Avenir Book Oblique"/>
                <a:ea typeface="Avenir Book Oblique"/>
                <a:cs typeface="Avenir Book Oblique"/>
                <a:sym typeface="Avenir Book Oblique"/>
              </a:defRPr>
            </a:pPr>
            <a:r>
              <a:t>Passar o vídeo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4" name="Shape 15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u="sng">
                <a:latin typeface="Avenir Book Oblique"/>
                <a:ea typeface="Avenir Book Oblique"/>
                <a:cs typeface="Avenir Book Oblique"/>
                <a:sym typeface="Avenir Book Oblique"/>
              </a:defRPr>
            </a:pPr>
            <a:r>
              <a:t>Passar o vídeo</a:t>
            </a:r>
          </a:p>
          <a:p>
            <a:pPr>
              <a:defRPr>
                <a:latin typeface="Avenir Book Oblique"/>
                <a:ea typeface="Avenir Book Oblique"/>
                <a:cs typeface="Avenir Book Oblique"/>
                <a:sym typeface="Avenir Book Oblique"/>
              </a:defRPr>
            </a:pPr>
            <a:r>
              <a:t>É exatamente assim que vivem as pessoas que confiam em si mesmas e não conseguem reconhecer que são pecadoras e precisam de Deus.</a:t>
            </a:r>
          </a:p>
          <a:p>
            <a:pPr>
              <a:defRPr>
                <a:latin typeface="Avenir Book Oblique"/>
                <a:ea typeface="Avenir Book Oblique"/>
                <a:cs typeface="Avenir Book Oblique"/>
                <a:sym typeface="Avenir Book Oblique"/>
              </a:defRPr>
            </a:pPr>
          </a:p>
          <a:p>
            <a:pPr>
              <a:defRPr>
                <a:latin typeface="Avenir Book Oblique"/>
                <a:ea typeface="Avenir Book Oblique"/>
                <a:cs typeface="Avenir Book Oblique"/>
                <a:sym typeface="Avenir Book Oblique"/>
              </a:defRPr>
            </a:pPr>
            <a:r>
              <a:t>Sabe por que estou falando de justiça própria? Por que ela é o principal empecilho para o homem reconhecer seus pecados e experimentar  do perdão de Deus.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tif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tif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270000" y="1943100"/>
            <a:ext cx="10464800" cy="2997200"/>
          </a:xfrm>
          <a:prstGeom prst="rect">
            <a:avLst/>
          </a:prstGeom>
        </p:spPr>
        <p:txBody>
          <a:bodyPr anchor="b"/>
          <a:lstStyle>
            <a:lvl1pPr>
              <a:defRPr spc="-128" sz="6400"/>
            </a:lvl1pPr>
          </a:lstStyle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1270000" y="5029200"/>
            <a:ext cx="10464800" cy="218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xfrm>
            <a:off x="6305296" y="9017000"/>
            <a:ext cx="406909" cy="38089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Triângulo" descr="Triângulo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34473" y="8193634"/>
            <a:ext cx="3457771" cy="71843"/>
          </a:xfrm>
          <a:prstGeom prst="rect">
            <a:avLst/>
          </a:prstGeom>
        </p:spPr>
      </p:pic>
      <p:sp>
        <p:nvSpPr>
          <p:cNvPr id="22" name="Imagem"/>
          <p:cNvSpPr/>
          <p:nvPr>
            <p:ph type="pic" idx="13"/>
          </p:nvPr>
        </p:nvSpPr>
        <p:spPr>
          <a:xfrm>
            <a:off x="387350" y="400050"/>
            <a:ext cx="12217400" cy="626728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Texto do Título"/>
          <p:cNvSpPr txBox="1"/>
          <p:nvPr>
            <p:ph type="title"/>
          </p:nvPr>
        </p:nvSpPr>
        <p:spPr>
          <a:xfrm>
            <a:off x="635000" y="6845300"/>
            <a:ext cx="11734800" cy="1219200"/>
          </a:xfrm>
          <a:prstGeom prst="rect">
            <a:avLst/>
          </a:prstGeom>
        </p:spPr>
        <p:txBody>
          <a:bodyPr anchor="b"/>
          <a:lstStyle>
            <a:lvl1pPr>
              <a:defRPr spc="-128" sz="6400"/>
            </a:lvl1pPr>
          </a:lstStyle>
          <a:p>
            <a:pPr/>
            <a:r>
              <a:t>Texto do Título</a:t>
            </a:r>
          </a:p>
        </p:txBody>
      </p:sp>
      <p:sp>
        <p:nvSpPr>
          <p:cNvPr id="24" name="Nível de Corpo Um…"/>
          <p:cNvSpPr txBox="1"/>
          <p:nvPr>
            <p:ph type="body" sz="quarter" idx="1"/>
          </p:nvPr>
        </p:nvSpPr>
        <p:spPr>
          <a:xfrm>
            <a:off x="635000" y="8318500"/>
            <a:ext cx="11734800" cy="876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o do Título"/>
          <p:cNvSpPr txBox="1"/>
          <p:nvPr>
            <p:ph type="title"/>
          </p:nvPr>
        </p:nvSpPr>
        <p:spPr>
          <a:xfrm>
            <a:off x="1270000" y="3505200"/>
            <a:ext cx="10464800" cy="2730500"/>
          </a:xfrm>
          <a:prstGeom prst="rect">
            <a:avLst/>
          </a:prstGeom>
        </p:spPr>
        <p:txBody>
          <a:bodyPr/>
          <a:lstStyle>
            <a:lvl1pPr>
              <a:defRPr spc="-128" sz="6400"/>
            </a:lvl1pPr>
          </a:lstStyle>
          <a:p>
            <a:pPr/>
            <a:r>
              <a:t>Texto do Título</a:t>
            </a:r>
          </a:p>
        </p:txBody>
      </p:sp>
      <p:sp>
        <p:nvSpPr>
          <p:cNvPr id="3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Triângulo" descr="Triângulo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6047" y="5082129"/>
            <a:ext cx="4512624" cy="71843"/>
          </a:xfrm>
          <a:prstGeom prst="rect">
            <a:avLst/>
          </a:prstGeom>
        </p:spPr>
      </p:pic>
      <p:sp>
        <p:nvSpPr>
          <p:cNvPr id="42" name="Imagem"/>
          <p:cNvSpPr/>
          <p:nvPr>
            <p:ph type="pic" sz="half" idx="13"/>
          </p:nvPr>
        </p:nvSpPr>
        <p:spPr>
          <a:xfrm>
            <a:off x="6807200" y="762000"/>
            <a:ext cx="5334000" cy="8229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3" name="Texto do Título"/>
          <p:cNvSpPr txBox="1"/>
          <p:nvPr>
            <p:ph type="title"/>
          </p:nvPr>
        </p:nvSpPr>
        <p:spPr>
          <a:xfrm>
            <a:off x="762000" y="774700"/>
            <a:ext cx="5588000" cy="41021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44" name="Nível de Corpo Um…"/>
          <p:cNvSpPr txBox="1"/>
          <p:nvPr>
            <p:ph type="body" sz="quarter" idx="1"/>
          </p:nvPr>
        </p:nvSpPr>
        <p:spPr>
          <a:xfrm>
            <a:off x="762000" y="5372100"/>
            <a:ext cx="5588000" cy="3619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Font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Font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Font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Font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FontTx/>
              <a:buNone/>
              <a:defRPr sz="2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osango" descr="Losango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2" cy="71905"/>
          </a:xfrm>
          <a:prstGeom prst="rect">
            <a:avLst/>
          </a:prstGeom>
        </p:spPr>
      </p:pic>
      <p:sp>
        <p:nvSpPr>
          <p:cNvPr id="54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Losango" descr="Losango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2" cy="71905"/>
          </a:xfrm>
          <a:prstGeom prst="rect">
            <a:avLst/>
          </a:prstGeom>
        </p:spPr>
      </p:pic>
      <p:sp>
        <p:nvSpPr>
          <p:cNvPr id="64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5" name="Nível de Corpo Um…"/>
          <p:cNvSpPr txBox="1"/>
          <p:nvPr>
            <p:ph type="body" idx="1"/>
          </p:nvPr>
        </p:nvSpPr>
        <p:spPr>
          <a:xfrm>
            <a:off x="1270000" y="3263900"/>
            <a:ext cx="10464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Losango" descr="Losango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2" cy="71905"/>
          </a:xfrm>
          <a:prstGeom prst="rect">
            <a:avLst/>
          </a:prstGeom>
        </p:spPr>
      </p:pic>
      <p:sp>
        <p:nvSpPr>
          <p:cNvPr id="75" name="Imagem"/>
          <p:cNvSpPr/>
          <p:nvPr>
            <p:ph type="pic" sz="half" idx="13"/>
          </p:nvPr>
        </p:nvSpPr>
        <p:spPr>
          <a:xfrm>
            <a:off x="1181100" y="3380452"/>
            <a:ext cx="5461000" cy="53086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77" name="Nível de Corpo Um…"/>
          <p:cNvSpPr txBox="1"/>
          <p:nvPr>
            <p:ph type="body" sz="half" idx="1"/>
          </p:nvPr>
        </p:nvSpPr>
        <p:spPr>
          <a:xfrm>
            <a:off x="7200900" y="3340100"/>
            <a:ext cx="4826000" cy="53848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3000"/>
              </a:spcBef>
              <a:buBlip>
                <a:blip r:embed="rId3"/>
              </a:buBlip>
              <a:defRPr sz="2600"/>
            </a:lvl1pPr>
            <a:lvl2pPr marL="914400" indent="-457200">
              <a:spcBef>
                <a:spcPts val="3000"/>
              </a:spcBef>
              <a:buBlip>
                <a:blip r:embed="rId3"/>
              </a:buBlip>
              <a:defRPr sz="2600"/>
            </a:lvl2pPr>
            <a:lvl3pPr marL="1371600" indent="-457200">
              <a:spcBef>
                <a:spcPts val="3000"/>
              </a:spcBef>
              <a:buBlip>
                <a:blip r:embed="rId3"/>
              </a:buBlip>
              <a:defRPr sz="2600"/>
            </a:lvl3pPr>
            <a:lvl4pPr marL="1828800" indent="-457200">
              <a:spcBef>
                <a:spcPts val="3000"/>
              </a:spcBef>
              <a:buBlip>
                <a:blip r:embed="rId3"/>
              </a:buBlip>
              <a:defRPr sz="2600"/>
            </a:lvl4pPr>
            <a:lvl5pPr marL="2286000" indent="-457200">
              <a:spcBef>
                <a:spcPts val="3000"/>
              </a:spcBef>
              <a:buBlip>
                <a:blip r:embed="rId3"/>
              </a:buBlip>
              <a:defRPr sz="26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Acim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Imagem"/>
          <p:cNvSpPr/>
          <p:nvPr>
            <p:ph type="pic" sz="half" idx="13"/>
          </p:nvPr>
        </p:nvSpPr>
        <p:spPr>
          <a:xfrm>
            <a:off x="965200" y="762000"/>
            <a:ext cx="5334000" cy="8229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4" name="Imagem"/>
          <p:cNvSpPr/>
          <p:nvPr>
            <p:ph type="pic" sz="quarter" idx="14"/>
          </p:nvPr>
        </p:nvSpPr>
        <p:spPr>
          <a:xfrm>
            <a:off x="6699118" y="751552"/>
            <a:ext cx="5334001" cy="38989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5" name="Imagem"/>
          <p:cNvSpPr/>
          <p:nvPr>
            <p:ph type="pic" sz="quarter" idx="15"/>
          </p:nvPr>
        </p:nvSpPr>
        <p:spPr>
          <a:xfrm>
            <a:off x="6692900" y="5082252"/>
            <a:ext cx="5334000" cy="38989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–Jaime Silveira"/>
          <p:cNvSpPr/>
          <p:nvPr>
            <p:ph type="body" sz="quarter" idx="13"/>
          </p:nvPr>
        </p:nvSpPr>
        <p:spPr>
          <a:xfrm>
            <a:off x="1270000" y="6362700"/>
            <a:ext cx="104648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SzTx/>
              <a:buFontTx/>
              <a:buNone/>
              <a:defRPr sz="3600">
                <a:solidFill>
                  <a:srgbClr val="222222"/>
                </a:solidFill>
              </a:defRPr>
            </a:lvl1pPr>
          </a:lstStyle>
          <a:p>
            <a:pPr/>
            <a:r>
              <a:t>–Jaime Silveira</a:t>
            </a:r>
          </a:p>
        </p:txBody>
      </p:sp>
      <p:sp>
        <p:nvSpPr>
          <p:cNvPr id="104" name="“Digite uma citação aqui.”"/>
          <p:cNvSpPr/>
          <p:nvPr>
            <p:ph type="body" sz="quarter" idx="14"/>
          </p:nvPr>
        </p:nvSpPr>
        <p:spPr>
          <a:xfrm>
            <a:off x="1270000" y="4241800"/>
            <a:ext cx="10464800" cy="736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20000"/>
              </a:lnSpc>
              <a:buSzTx/>
              <a:buFontTx/>
              <a:buNone/>
              <a:defRPr b="1" spc="-126" sz="4200">
                <a:latin typeface="+mn-lt"/>
                <a:ea typeface="+mn-ea"/>
                <a:cs typeface="+mn-cs"/>
                <a:sym typeface="Superclarendon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10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 -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 - Alt 2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tif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ível de Corpo Um…"/>
          <p:cNvSpPr txBox="1"/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" name="Texto do Título"/>
          <p:cNvSpPr txBox="1"/>
          <p:nvPr>
            <p:ph type="title"/>
          </p:nvPr>
        </p:nvSpPr>
        <p:spPr>
          <a:xfrm>
            <a:off x="1270000" y="698500"/>
            <a:ext cx="104648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292596" y="9017000"/>
            <a:ext cx="406909" cy="38089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1" sz="1800">
                <a:solidFill>
                  <a:srgbClr val="F1F1F1"/>
                </a:solidFill>
                <a:latin typeface="+mn-lt"/>
                <a:ea typeface="+mn-ea"/>
                <a:cs typeface="+mn-cs"/>
                <a:sym typeface="Superclarendo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44" strike="noStrike" sz="4800" u="none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9pPr>
    </p:titleStyle>
    <p:bodyStyle>
      <a:lvl1pPr marL="6223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1pPr>
      <a:lvl2pPr marL="12446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2pPr>
      <a:lvl3pPr marL="18669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3pPr>
      <a:lvl4pPr marL="24892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4pPr>
      <a:lvl5pPr marL="31115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5pPr>
      <a:lvl6pPr marL="37338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6pPr>
      <a:lvl7pPr marL="43561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7pPr>
      <a:lvl8pPr marL="49784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8pPr>
      <a:lvl9pPr marL="56007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 typeface="Zapf Dingbats"/>
        <a:buBlip>
          <a:blip r:embed="rId3"/>
        </a:buBlip>
        <a:tabLst/>
        <a:defRPr b="0" baseline="0" cap="none" i="0" spc="0" strike="noStrike" sz="3400" u="none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video" Target="../media/media1.mp4"/><Relationship Id="rId4" Type="http://schemas.microsoft.com/office/2007/relationships/media" Target="../media/media1.mp4"/><Relationship Id="rId5" Type="http://schemas.openxmlformats.org/officeDocument/2006/relationships/image" Target="../media/image5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video" Target="../media/media2.mp4"/><Relationship Id="rId4" Type="http://schemas.microsoft.com/office/2007/relationships/media" Target="../media/media2.mp4"/><Relationship Id="rId5" Type="http://schemas.openxmlformats.org/officeDocument/2006/relationships/image" Target="../media/image6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Você sabe o que pode impedir você de ter um encontro com Deus?"/>
          <p:cNvSpPr/>
          <p:nvPr>
            <p:ph type="body" idx="14"/>
          </p:nvPr>
        </p:nvSpPr>
        <p:spPr>
          <a:xfrm>
            <a:off x="1270000" y="3850782"/>
            <a:ext cx="10464800" cy="1518636"/>
          </a:xfrm>
          <a:prstGeom prst="rect">
            <a:avLst/>
          </a:prstGeom>
        </p:spPr>
        <p:txBody>
          <a:bodyPr/>
          <a:lstStyle/>
          <a:p>
            <a:pPr/>
            <a:r>
              <a:t>Você sabe o que pode impedir você de ter um encontro com Deus? </a:t>
            </a:r>
          </a:p>
        </p:txBody>
      </p:sp>
      <p:sp>
        <p:nvSpPr>
          <p:cNvPr id="144" name="JUSTIÇA PRÓPRIA!"/>
          <p:cNvSpPr/>
          <p:nvPr/>
        </p:nvSpPr>
        <p:spPr>
          <a:xfrm>
            <a:off x="1270000" y="6324600"/>
            <a:ext cx="10464800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spcBef>
                <a:spcPts val="4200"/>
              </a:spcBef>
              <a:defRPr b="1" spc="-126" sz="4200">
                <a:solidFill>
                  <a:schemeClr val="accent5">
                    <a:hueOff val="36460"/>
                    <a:satOff val="9458"/>
                    <a:lumOff val="-9293"/>
                  </a:schemeClr>
                </a:solidFill>
                <a:latin typeface="+mn-lt"/>
                <a:ea typeface="+mn-ea"/>
                <a:cs typeface="+mn-cs"/>
                <a:sym typeface="Superclarendon"/>
              </a:defRPr>
            </a:lvl1pPr>
          </a:lstStyle>
          <a:p>
            <a:pPr/>
            <a:r>
              <a:t>JUSTIÇA PRÓPRIA!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4" grpId="2"/>
      <p:bldP build="whole" bldLvl="1" animBg="1" rev="0" advAuto="0" spid="14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Justiça própria 02.mp4" descr="Justiça própria 02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61060" y="1493649"/>
            <a:ext cx="12082680" cy="67663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48333" fill="hold"/>
                                        <p:tgtEl>
                                          <p:spTgt spid="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Justiça própria.mp4" descr="Justiça própria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352214" y="644064"/>
            <a:ext cx="8300372" cy="830037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3333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ECADO A MAIOR TRAGÉDIA DA HUMANIDADE"/>
          <p:cNvSpPr txBox="1"/>
          <p:nvPr>
            <p:ph type="ctrTitle"/>
          </p:nvPr>
        </p:nvSpPr>
        <p:spPr>
          <a:xfrm>
            <a:off x="1270000" y="2475995"/>
            <a:ext cx="10464800" cy="2997201"/>
          </a:xfrm>
          <a:prstGeom prst="rect">
            <a:avLst/>
          </a:prstGeom>
        </p:spPr>
        <p:txBody>
          <a:bodyPr/>
          <a:lstStyle/>
          <a:p>
            <a:pPr defTabSz="560831">
              <a:defRPr spc="-122" sz="6144"/>
            </a:pPr>
            <a:r>
              <a:rPr>
                <a:solidFill>
                  <a:srgbClr val="000000"/>
                </a:solidFill>
              </a:rPr>
              <a:t>PECADO</a:t>
            </a:r>
            <a:r>
              <a:t> A MAIOR TRAGÉDIA DA HUMANIDADE</a:t>
            </a:r>
          </a:p>
        </p:txBody>
      </p:sp>
      <p:sp>
        <p:nvSpPr>
          <p:cNvPr id="157" name="www.igrejacomunidadeatos.com…"/>
          <p:cNvSpPr txBox="1"/>
          <p:nvPr>
            <p:ph type="subTitle" sz="quarter" idx="1"/>
          </p:nvPr>
        </p:nvSpPr>
        <p:spPr>
          <a:xfrm>
            <a:off x="1270000" y="6417957"/>
            <a:ext cx="10464800" cy="1415210"/>
          </a:xfrm>
          <a:prstGeom prst="rect">
            <a:avLst/>
          </a:prstGeom>
        </p:spPr>
        <p:txBody>
          <a:bodyPr/>
          <a:lstStyle/>
          <a:p>
            <a:pPr/>
            <a:r>
              <a:t>www.igrejacomunidadeatos.com</a:t>
            </a:r>
          </a:p>
          <a:p>
            <a:pPr/>
            <a:r>
              <a:t>Pr. Charles Damé Vieira</a:t>
            </a:r>
          </a:p>
          <a:p>
            <a:pPr/>
            <a:r>
              <a:t>(53) 981603736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RÊS TIPOS DE PECAD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TRÊS TIPOS DE PECADORES</a:t>
            </a:r>
          </a:p>
        </p:txBody>
      </p:sp>
      <p:sp>
        <p:nvSpPr>
          <p:cNvPr id="160" name="Pecadores maus.…"/>
          <p:cNvSpPr txBox="1"/>
          <p:nvPr/>
        </p:nvSpPr>
        <p:spPr>
          <a:xfrm>
            <a:off x="1652662" y="4840579"/>
            <a:ext cx="9722994" cy="2561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24541" indent="-624541" algn="l">
              <a:lnSpc>
                <a:spcPct val="150000"/>
              </a:lnSpc>
              <a:buSzPct val="100000"/>
              <a:buAutoNum type="arabicPeriod" startAt="1"/>
              <a:defRPr sz="4100"/>
            </a:pPr>
            <a:r>
              <a:t>Pecadores maus.</a:t>
            </a:r>
          </a:p>
          <a:p>
            <a:pPr marL="624541" indent="-624541" algn="l">
              <a:lnSpc>
                <a:spcPct val="150000"/>
              </a:lnSpc>
              <a:buSzPct val="100000"/>
              <a:buAutoNum type="arabicPeriod" startAt="1"/>
              <a:defRPr sz="4100"/>
            </a:pPr>
            <a:r>
              <a:t>Pecadores moralistas.</a:t>
            </a:r>
          </a:p>
          <a:p>
            <a:pPr marL="624541" indent="-624541" algn="l">
              <a:lnSpc>
                <a:spcPct val="150000"/>
              </a:lnSpc>
              <a:buSzPct val="100000"/>
              <a:buAutoNum type="arabicPeriod" startAt="1"/>
              <a:defRPr sz="4100"/>
            </a:pPr>
            <a:r>
              <a:t>Pecadores religiosos.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estudo-sobre-naama.jpg" descr="estudo-sobre-naama.jp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75449" y="730250"/>
            <a:ext cx="5397501" cy="8293100"/>
          </a:xfrm>
          <a:prstGeom prst="rect">
            <a:avLst/>
          </a:prstGeom>
        </p:spPr>
      </p:pic>
      <p:sp>
        <p:nvSpPr>
          <p:cNvPr id="163" name="O pecado é como a lepr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pecado é como a lepra</a:t>
            </a:r>
          </a:p>
        </p:txBody>
      </p:sp>
      <p:sp>
        <p:nvSpPr>
          <p:cNvPr id="164" name="Insensibilidade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>
              <a:defRPr sz="3600"/>
            </a:pPr>
            <a:r>
              <a:t>Insensibilidade</a:t>
            </a:r>
          </a:p>
          <a:p>
            <a:pPr>
              <a:defRPr sz="3600"/>
            </a:pPr>
            <a:r>
              <a:t>Indiferença</a:t>
            </a:r>
          </a:p>
          <a:p>
            <a:pPr>
              <a:defRPr sz="3600"/>
            </a:pPr>
            <a:r>
              <a:t>Morte sem dor</a:t>
            </a:r>
          </a:p>
          <a:p>
            <a:pPr>
              <a:defRPr sz="3600"/>
            </a:pPr>
            <a:r>
              <a:t>Frieza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ONSEQUÊNCIAS DO PECAD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CONSEQUÊNCIAS DO PECADO</a:t>
            </a:r>
          </a:p>
        </p:txBody>
      </p:sp>
      <p:sp>
        <p:nvSpPr>
          <p:cNvPr id="167" name="O PREÇO DO PECADO É A MORT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O PREÇO DO PECADO É A MORTE</a:t>
            </a:r>
          </a:p>
          <a:p>
            <a:pPr marL="0" indent="0">
              <a:buSzTx/>
              <a:buFontTx/>
              <a:buNone/>
            </a:pPr>
            <a:r>
              <a:t>Rm. 6:23 "</a:t>
            </a:r>
            <a:r>
              <a:t>porque o salário do pecado é a morte, mas o dom gratuito de Deus é a vida eterna em Cristo Jesus, nosso Senhor.</a:t>
            </a:r>
            <a:r>
              <a:t>”</a:t>
            </a:r>
          </a:p>
          <a:p>
            <a:pPr marL="0" indent="0">
              <a:buSzTx/>
              <a:buFontTx/>
              <a:buNone/>
            </a:pPr>
            <a:r>
              <a:t>Jo. 8:34 "Replicou- lhes Jesus: Em verdade, em verdade vos digo:todo o que comete pecado é escravo do pecado."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ONSEQUÊNCIAS DO PECAD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CONSEQUÊNCIAS DO PECADO</a:t>
            </a:r>
          </a:p>
        </p:txBody>
      </p:sp>
      <p:sp>
        <p:nvSpPr>
          <p:cNvPr id="170" name="AS CONSEQUÊNCIA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1832" indent="-441832" defTabSz="414781">
              <a:spcBef>
                <a:spcPts val="2900"/>
              </a:spcBef>
              <a:buBlip>
                <a:blip r:embed="rId2"/>
              </a:buBlip>
              <a:defRPr sz="2414"/>
            </a:pPr>
            <a:r>
              <a:t>AS CONSEQUÊNCIAS:</a:t>
            </a:r>
          </a:p>
          <a:p>
            <a:pPr marL="0" indent="0" defTabSz="414781">
              <a:spcBef>
                <a:spcPts val="2900"/>
              </a:spcBef>
              <a:buSzTx/>
              <a:buFontTx/>
              <a:buNone/>
              <a:defRPr sz="2414"/>
            </a:pPr>
            <a:r>
              <a:t>EM RELAÇÃO A DEUS:</a:t>
            </a:r>
          </a:p>
          <a:p>
            <a:pPr marL="369696" indent="-369696" defTabSz="414781">
              <a:spcBef>
                <a:spcPts val="2900"/>
              </a:spcBef>
              <a:buSzPct val="125000"/>
              <a:buFontTx/>
              <a:buChar char="•"/>
              <a:defRPr sz="2414"/>
            </a:pPr>
            <a:r>
              <a:t>A condenação.</a:t>
            </a:r>
          </a:p>
          <a:p>
            <a:pPr marL="375558" indent="-375558" defTabSz="414781">
              <a:spcBef>
                <a:spcPts val="2900"/>
              </a:spcBef>
              <a:buBlip>
                <a:blip r:embed="rId2"/>
              </a:buBlip>
              <a:defRPr sz="2414"/>
            </a:pPr>
            <a:r>
              <a:t>EM RELAÇÃO A NÓS</a:t>
            </a:r>
          </a:p>
          <a:p>
            <a:pPr marL="369696" indent="-369696" defTabSz="414781">
              <a:spcBef>
                <a:spcPts val="2900"/>
              </a:spcBef>
              <a:buSzPct val="125000"/>
              <a:buFontTx/>
              <a:buChar char="•"/>
              <a:defRPr sz="2414"/>
            </a:pPr>
            <a:r>
              <a:t>Gera culpa.</a:t>
            </a:r>
          </a:p>
          <a:p>
            <a:pPr marL="375558" indent="-375558" defTabSz="414781">
              <a:spcBef>
                <a:spcPts val="2900"/>
              </a:spcBef>
              <a:buBlip>
                <a:blip r:embed="rId2"/>
              </a:buBlip>
              <a:defRPr sz="2414"/>
            </a:pPr>
            <a:r>
              <a:t>EM RELAÇÃO AO DIABO</a:t>
            </a:r>
          </a:p>
          <a:p>
            <a:pPr marL="369696" indent="-369696" defTabSz="414781">
              <a:spcBef>
                <a:spcPts val="2900"/>
              </a:spcBef>
              <a:buSzPct val="125000"/>
              <a:buFontTx/>
              <a:buChar char="•"/>
              <a:defRPr sz="2414"/>
            </a:pPr>
            <a:r>
              <a:t>Escravidão.</a:t>
            </a:r>
          </a:p>
          <a:p>
            <a:pPr marL="369696" indent="-369696" defTabSz="414781">
              <a:spcBef>
                <a:spcPts val="2900"/>
              </a:spcBef>
              <a:buSzPct val="125000"/>
              <a:buFontTx/>
              <a:buChar char="•"/>
              <a:defRPr sz="2414"/>
            </a:pPr>
            <a:r>
              <a:t>Acusação.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ONSEQUÊNCIAS DO PECAD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CONSEQUÊNCIAS DO PECADO</a:t>
            </a:r>
          </a:p>
        </p:txBody>
      </p:sp>
      <p:sp>
        <p:nvSpPr>
          <p:cNvPr id="173" name="O PECADO TAMBÉM GER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O PECADO TAMBÉM GERA</a:t>
            </a:r>
          </a:p>
          <a:p>
            <a:pPr marL="520700" indent="-520700">
              <a:buSzPct val="125000"/>
              <a:buFontTx/>
              <a:buChar char="•"/>
            </a:pPr>
            <a:r>
              <a:t>Doenças.</a:t>
            </a:r>
          </a:p>
          <a:p>
            <a:pPr marL="520700" indent="-520700">
              <a:buSzPct val="125000"/>
              <a:buFontTx/>
              <a:buChar char="•"/>
            </a:pPr>
            <a:r>
              <a:t>Opressão e possessão demoníaca.</a:t>
            </a:r>
          </a:p>
          <a:p>
            <a:pPr marL="520700" indent="-520700">
              <a:buSzPct val="125000"/>
              <a:buFontTx/>
              <a:buChar char="•"/>
            </a:pPr>
            <a:r>
              <a:t>Ele chama outro abismo.</a:t>
            </a:r>
          </a:p>
          <a:p>
            <a:pPr marL="520700" indent="-520700">
              <a:buSzPct val="125000"/>
              <a:buFontTx/>
              <a:buChar char="•"/>
            </a:pPr>
            <a:r>
              <a:t>É a porta para o diabo.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hutterstock_1062291-small.jpg" descr="shutterstock_1062291-small.jp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75450" y="730250"/>
            <a:ext cx="5397500" cy="8293100"/>
          </a:xfrm>
          <a:prstGeom prst="rect">
            <a:avLst/>
          </a:prstGeom>
        </p:spPr>
      </p:pic>
      <p:sp>
        <p:nvSpPr>
          <p:cNvPr id="176" name="ALGUÉM PAGOU POR VOCÊ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ALGUÉM PAGOU POR VOCÊ!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v. 28:13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Pv. 28:13</a:t>
            </a:r>
          </a:p>
        </p:txBody>
      </p:sp>
      <p:sp>
        <p:nvSpPr>
          <p:cNvPr id="179" name="“O que encobre as suas transgressões jamais prosperará; mas o que as confessa e deixa alcançará misericórdia”"/>
          <p:cNvSpPr/>
          <p:nvPr>
            <p:ph type="body" idx="14"/>
          </p:nvPr>
        </p:nvSpPr>
        <p:spPr>
          <a:xfrm>
            <a:off x="1270000" y="3064276"/>
            <a:ext cx="10464800" cy="3091648"/>
          </a:xfrm>
          <a:prstGeom prst="rect">
            <a:avLst/>
          </a:prstGeom>
        </p:spPr>
        <p:txBody>
          <a:bodyPr/>
          <a:lstStyle/>
          <a:p>
            <a:pPr/>
            <a:r>
              <a:t>“O que encobre as suas transgressões jamais prosperará; mas o que as confessa e deixa alcançará misericórdia”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rippl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6">
  <a:themeElements>
    <a:clrScheme name="New_Template6">
      <a:dk1>
        <a:srgbClr val="000000"/>
      </a:dk1>
      <a:lt1>
        <a:srgbClr val="EEEEEE"/>
      </a:lt1>
      <a:dk2>
        <a:srgbClr val="3E4044"/>
      </a:dk2>
      <a:lt2>
        <a:srgbClr val="DCDDE0"/>
      </a:lt2>
      <a:accent1>
        <a:srgbClr val="0AB8BF"/>
      </a:accent1>
      <a:accent2>
        <a:srgbClr val="82B21C"/>
      </a:accent2>
      <a:accent3>
        <a:srgbClr val="E6A629"/>
      </a:accent3>
      <a:accent4>
        <a:srgbClr val="E86F1B"/>
      </a:accent4>
      <a:accent5>
        <a:srgbClr val="C4411D"/>
      </a:accent5>
      <a:accent6>
        <a:srgbClr val="795B8C"/>
      </a:accent6>
      <a:hlink>
        <a:srgbClr val="0000FF"/>
      </a:hlink>
      <a:folHlink>
        <a:srgbClr val="FF00FF"/>
      </a:folHlink>
    </a:clrScheme>
    <a:fontScheme name="New_Template6">
      <a:majorFont>
        <a:latin typeface="Superclarendon"/>
        <a:ea typeface="Superclarendon"/>
        <a:cs typeface="Superclarendon"/>
      </a:majorFont>
      <a:minorFont>
        <a:latin typeface="Superclarendon"/>
        <a:ea typeface="Superclarendon"/>
        <a:cs typeface="Superclarendon"/>
      </a:minorFont>
    </a:fontScheme>
    <a:fmtScheme name="New_Templat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EEEEEE"/>
            </a:solidFill>
            <a:effectLst>
              <a:outerShdw sx="100000" sy="100000" kx="0" ky="0" algn="b" rotWithShape="0" blurRad="25400" dist="25400" dir="2388334">
                <a:srgbClr val="000000">
                  <a:alpha val="79310"/>
                </a:srgbClr>
              </a:outerShdw>
            </a:effectLst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EEEEE"/>
            </a:solidFill>
            <a:effectLst/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6">
  <a:themeElements>
    <a:clrScheme name="New_Template6">
      <a:dk1>
        <a:srgbClr val="000000"/>
      </a:dk1>
      <a:lt1>
        <a:srgbClr val="FFFFFF"/>
      </a:lt1>
      <a:dk2>
        <a:srgbClr val="3E4044"/>
      </a:dk2>
      <a:lt2>
        <a:srgbClr val="DCDDE0"/>
      </a:lt2>
      <a:accent1>
        <a:srgbClr val="0AB8BF"/>
      </a:accent1>
      <a:accent2>
        <a:srgbClr val="82B21C"/>
      </a:accent2>
      <a:accent3>
        <a:srgbClr val="E6A629"/>
      </a:accent3>
      <a:accent4>
        <a:srgbClr val="E86F1B"/>
      </a:accent4>
      <a:accent5>
        <a:srgbClr val="C4411D"/>
      </a:accent5>
      <a:accent6>
        <a:srgbClr val="795B8C"/>
      </a:accent6>
      <a:hlink>
        <a:srgbClr val="0000FF"/>
      </a:hlink>
      <a:folHlink>
        <a:srgbClr val="FF00FF"/>
      </a:folHlink>
    </a:clrScheme>
    <a:fontScheme name="New_Template6">
      <a:majorFont>
        <a:latin typeface="Superclarendon"/>
        <a:ea typeface="Superclarendon"/>
        <a:cs typeface="Superclarendon"/>
      </a:majorFont>
      <a:minorFont>
        <a:latin typeface="Superclarendon"/>
        <a:ea typeface="Superclarendon"/>
        <a:cs typeface="Superclarendon"/>
      </a:minorFont>
    </a:fontScheme>
    <a:fmtScheme name="New_Templat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EEEEEE"/>
            </a:solidFill>
            <a:effectLst>
              <a:outerShdw sx="100000" sy="100000" kx="0" ky="0" algn="b" rotWithShape="0" blurRad="25400" dist="25400" dir="2388334">
                <a:srgbClr val="000000">
                  <a:alpha val="79310"/>
                </a:srgbClr>
              </a:outerShdw>
            </a:effectLst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EEEEE"/>
            </a:solidFill>
            <a:effectLst/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